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7" r:id="rId3"/>
    <p:sldId id="300" r:id="rId4"/>
    <p:sldId id="299" r:id="rId5"/>
    <p:sldId id="298" r:id="rId6"/>
    <p:sldId id="261" r:id="rId7"/>
    <p:sldId id="263" r:id="rId8"/>
    <p:sldId id="270" r:id="rId9"/>
    <p:sldId id="296" r:id="rId10"/>
    <p:sldId id="274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10" r:id="rId19"/>
    <p:sldId id="309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Noto Sans" panose="020B0502040504020204" pitchFamily="34" charset="0"/>
      <p:regular r:id="rId30"/>
      <p:bold r:id="rId31"/>
      <p:italic r:id="rId32"/>
      <p:boldItalic r:id="rId33"/>
    </p:embeddedFont>
    <p:embeddedFont>
      <p:font typeface="Titillium Web" panose="000005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D347E4-8D0D-48F3-AB85-A3CE05522D68}">
  <a:tblStyle styleId="{A8D347E4-8D0D-48F3-AB85-A3CE05522D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209E37-47DD-4D05-A5F4-EA4EC5330A3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eg>
</file>

<file path=ppt/media/image35.png>
</file>

<file path=ppt/media/image36.png>
</file>

<file path=ppt/media/image37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375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9809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398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552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707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574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5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3725"/>
            <a:ext cx="9157265" cy="5150962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2589075"/>
            <a:ext cx="6470400" cy="17055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2726350"/>
            <a:ext cx="5969100" cy="11598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3983051"/>
            <a:ext cx="5969100" cy="4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4"/>
            <a:ext cx="3882108" cy="2241339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4406300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2" y="3891625"/>
            <a:ext cx="2167839" cy="1251620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" y="0"/>
            <a:ext cx="2167839" cy="1251620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627900"/>
            <a:ext cx="7433400" cy="27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6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ctrTitle"/>
          </p:nvPr>
        </p:nvSpPr>
        <p:spPr>
          <a:xfrm>
            <a:off x="855300" y="2242616"/>
            <a:ext cx="7280858" cy="164353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INTERACTIVE ROBOTICS: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METAMATERIAL SENSORS</a:t>
            </a:r>
            <a:endParaRPr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6F113-C014-C303-1099-77881381AC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100" dirty="0">
                <a:solidFill>
                  <a:srgbClr val="7CEBFF"/>
                </a:solidFill>
              </a:rPr>
              <a:t>Group II Members: Johannes </a:t>
            </a:r>
            <a:r>
              <a:rPr lang="en-US" sz="1100" dirty="0" err="1">
                <a:solidFill>
                  <a:srgbClr val="7CEBFF"/>
                </a:solidFill>
              </a:rPr>
              <a:t>Kahlen</a:t>
            </a:r>
            <a:r>
              <a:rPr lang="en-US" sz="1100" dirty="0">
                <a:solidFill>
                  <a:srgbClr val="7CEBFF"/>
                </a:solidFill>
              </a:rPr>
              <a:t>, Rifat Rahman </a:t>
            </a:r>
            <a:r>
              <a:rPr lang="en-US" sz="1100" dirty="0" err="1">
                <a:solidFill>
                  <a:srgbClr val="7CEBFF"/>
                </a:solidFill>
              </a:rPr>
              <a:t>Turjo</a:t>
            </a:r>
            <a:endParaRPr lang="en-US" sz="1100" dirty="0">
              <a:solidFill>
                <a:srgbClr val="7CEBFF"/>
              </a:solidFill>
            </a:endParaRPr>
          </a:p>
          <a:p>
            <a:endParaRPr lang="en-US" sz="11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>
            <a:spLocks noGrp="1"/>
          </p:cNvSpPr>
          <p:nvPr>
            <p:ph type="body" idx="1"/>
          </p:nvPr>
        </p:nvSpPr>
        <p:spPr>
          <a:xfrm>
            <a:off x="758100" y="87895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Data Analysis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06" name="Google Shape;306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cxnSp>
        <p:nvCxnSpPr>
          <p:cNvPr id="307" name="Google Shape;307;p30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0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0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0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0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E3996E6D-9CCC-A66B-B35D-038A9C7E9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977" y="626591"/>
            <a:ext cx="2182326" cy="16424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D62526-560A-1D41-557E-4D5EB641C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037" y="2440282"/>
            <a:ext cx="2240931" cy="172256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7BA10DB-22C8-ED02-3D9F-35422FC806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4882" y="654314"/>
            <a:ext cx="2309593" cy="177534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B6AD2C-7ACC-1489-694D-6D7F12984F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6879" y="2471643"/>
            <a:ext cx="2309596" cy="177534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41AF47A-C320-EB2A-2608-C1818F07AB8E}"/>
              </a:ext>
            </a:extLst>
          </p:cNvPr>
          <p:cNvSpPr txBox="1"/>
          <p:nvPr/>
        </p:nvSpPr>
        <p:spPr>
          <a:xfrm>
            <a:off x="970" y="1229387"/>
            <a:ext cx="1007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i="1" dirty="0"/>
              <a:t>Without </a:t>
            </a:r>
          </a:p>
          <a:p>
            <a:pPr algn="ctr"/>
            <a:r>
              <a:rPr lang="en-US" sz="1000" i="1" dirty="0"/>
              <a:t>Compensation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2516ED-F340-9492-A4E5-12795EC157C1}"/>
              </a:ext>
            </a:extLst>
          </p:cNvPr>
          <p:cNvSpPr txBox="1"/>
          <p:nvPr/>
        </p:nvSpPr>
        <p:spPr>
          <a:xfrm>
            <a:off x="0" y="3083117"/>
            <a:ext cx="11423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With </a:t>
            </a:r>
          </a:p>
          <a:p>
            <a:pPr algn="ctr"/>
            <a:r>
              <a:rPr lang="en-US" sz="1100" i="1" dirty="0"/>
              <a:t>Compensation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8CA855-2CC1-1F4D-74DF-60896D5D3708}"/>
              </a:ext>
            </a:extLst>
          </p:cNvPr>
          <p:cNvSpPr txBox="1"/>
          <p:nvPr/>
        </p:nvSpPr>
        <p:spPr>
          <a:xfrm>
            <a:off x="1852168" y="4303685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tillium Web" panose="00000500000000000000" pitchFamily="2" charset="0"/>
              </a:rPr>
              <a:t>LDR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335AA5-1145-7C74-8965-3BB1498F0ECF}"/>
              </a:ext>
            </a:extLst>
          </p:cNvPr>
          <p:cNvSpPr txBox="1"/>
          <p:nvPr/>
        </p:nvSpPr>
        <p:spPr>
          <a:xfrm>
            <a:off x="4451010" y="4303685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tillium Web" panose="00000500000000000000" pitchFamily="2" charset="0"/>
              </a:rPr>
              <a:t>LDR 1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DFC5F6E-29B5-2051-A815-E45E44F1F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5659" y="686479"/>
            <a:ext cx="2244925" cy="172563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E51E208-C6A3-385B-646F-87D532424A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4387" y="2472129"/>
            <a:ext cx="2244925" cy="172257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5538105-F616-4C43-6AFC-4D632A247759}"/>
              </a:ext>
            </a:extLst>
          </p:cNvPr>
          <p:cNvSpPr txBox="1"/>
          <p:nvPr/>
        </p:nvSpPr>
        <p:spPr>
          <a:xfrm>
            <a:off x="7049852" y="4241663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tillium Web" panose="00000500000000000000" pitchFamily="2" charset="0"/>
              </a:rPr>
              <a:t>LDR 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>
            <a:spLocks noGrp="1"/>
          </p:cNvSpPr>
          <p:nvPr>
            <p:ph type="body" idx="1"/>
          </p:nvPr>
        </p:nvSpPr>
        <p:spPr>
          <a:xfrm>
            <a:off x="855300" y="92764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Deformation Calibration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06" name="Google Shape;306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cxnSp>
        <p:nvCxnSpPr>
          <p:cNvPr id="307" name="Google Shape;307;p30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0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0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0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0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004C424-E56F-6B4C-D77B-FCBCC8D5B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262" y="436264"/>
            <a:ext cx="55530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72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>
            <a:spLocks noGrp="1"/>
          </p:cNvSpPr>
          <p:nvPr>
            <p:ph type="body" idx="1"/>
          </p:nvPr>
        </p:nvSpPr>
        <p:spPr>
          <a:xfrm>
            <a:off x="758100" y="279866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Uncertainty Around Curve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06" name="Google Shape;306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cxnSp>
        <p:nvCxnSpPr>
          <p:cNvPr id="307" name="Google Shape;307;p30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0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0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0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0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B855228-C097-36C3-2ABE-E86D705A2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525" y="659311"/>
            <a:ext cx="59245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65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>
            <a:spLocks noGrp="1"/>
          </p:cNvSpPr>
          <p:nvPr>
            <p:ph type="body" idx="1"/>
          </p:nvPr>
        </p:nvSpPr>
        <p:spPr>
          <a:xfrm>
            <a:off x="855300" y="204711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Weighted Approximate Uncertainty 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06" name="Google Shape;306;p3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cxnSp>
        <p:nvCxnSpPr>
          <p:cNvPr id="307" name="Google Shape;307;p30"/>
          <p:cNvCxnSpPr/>
          <p:nvPr/>
        </p:nvCxnSpPr>
        <p:spPr>
          <a:xfrm>
            <a:off x="855300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0"/>
          <p:cNvCxnSpPr/>
          <p:nvPr/>
        </p:nvCxnSpPr>
        <p:spPr>
          <a:xfrm>
            <a:off x="855300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0"/>
          <p:cNvCxnSpPr/>
          <p:nvPr/>
        </p:nvCxnSpPr>
        <p:spPr>
          <a:xfrm>
            <a:off x="855300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0"/>
          <p:cNvCxnSpPr/>
          <p:nvPr/>
        </p:nvCxnSpPr>
        <p:spPr>
          <a:xfrm>
            <a:off x="855300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0"/>
          <p:cNvCxnSpPr/>
          <p:nvPr/>
        </p:nvCxnSpPr>
        <p:spPr>
          <a:xfrm>
            <a:off x="855300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E6D620-D8B0-0F0F-2255-6027B92BA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247" y="665985"/>
            <a:ext cx="59245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182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5D4949-8454-10D6-6357-BC7D80CE7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950" y="234767"/>
            <a:ext cx="7433400" cy="3435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Implementation of Sensor Fusion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4D990-D92D-0E86-7D42-38FE7BB187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98604-29B1-16D4-1E89-421DA5EB9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48" y="998230"/>
            <a:ext cx="3989611" cy="3147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BA30C8-2853-2F6F-A410-7455F155D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813" y="1002854"/>
            <a:ext cx="4189888" cy="314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29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AB2E4B-10EB-38BC-1F5D-A080B93EF1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4730FB-A48A-AB0C-05CA-DBD15F314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1" y="840284"/>
            <a:ext cx="1895545" cy="18538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E2F7CB-8740-652F-46C8-04CED0772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356" y="840284"/>
            <a:ext cx="1895545" cy="18538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E2CA15-679B-248C-FDBD-BAE4A3259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081" y="840284"/>
            <a:ext cx="1895546" cy="1853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0B9E9F-E75B-BF4A-812C-64AB9BA7D5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807" y="840284"/>
            <a:ext cx="1914085" cy="1853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3A7147-92AD-0A88-FA26-A92D4629B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7952" y="2845824"/>
            <a:ext cx="2148096" cy="2100827"/>
          </a:xfrm>
          <a:prstGeom prst="rect">
            <a:avLst/>
          </a:prstGeom>
        </p:spPr>
      </p:pic>
      <p:sp>
        <p:nvSpPr>
          <p:cNvPr id="13" name="Google Shape;305;p30">
            <a:extLst>
              <a:ext uri="{FF2B5EF4-FFF2-40B4-BE49-F238E27FC236}">
                <a16:creationId xmlns:a16="http://schemas.microsoft.com/office/drawing/2014/main" id="{40590931-4D50-5919-EF29-72CA5C7268A4}"/>
              </a:ext>
            </a:extLst>
          </p:cNvPr>
          <p:cNvSpPr txBox="1">
            <a:spLocks/>
          </p:cNvSpPr>
          <p:nvPr/>
        </p:nvSpPr>
        <p:spPr>
          <a:xfrm>
            <a:off x="758100" y="204711"/>
            <a:ext cx="7433400" cy="3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000"/>
              </a:spcAft>
            </a:pPr>
            <a:r>
              <a:rPr lang="en-US" sz="1800" b="1" dirty="0">
                <a:solidFill>
                  <a:schemeClr val="tx1"/>
                </a:solidFill>
                <a:latin typeface="Titillium Web" panose="00000500000000000000" pitchFamily="2" charset="0"/>
              </a:rPr>
              <a:t>Gaussian Fit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256DBD-AF0B-3814-8C1A-04675325C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00" y="840284"/>
            <a:ext cx="1895545" cy="18538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D73B8F-C610-7A2A-DA3B-84E403E15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825" y="840284"/>
            <a:ext cx="1895545" cy="18538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C53DBE5-082B-980F-518C-7D2D30F6B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550" y="840284"/>
            <a:ext cx="1895546" cy="18538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089A271-8673-EB73-0574-A7F3E020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1" y="840284"/>
            <a:ext cx="1895545" cy="18538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E0C4C0C-5BA5-68F2-FFAB-E6D9A9AB9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356" y="840284"/>
            <a:ext cx="1895545" cy="185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33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C0F12-797F-E9A3-A96B-EB19B2CEF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8888" y="4655442"/>
            <a:ext cx="5959316" cy="343500"/>
          </a:xfrm>
        </p:spPr>
        <p:txBody>
          <a:bodyPr/>
          <a:lstStyle/>
          <a:p>
            <a:r>
              <a:rPr lang="en-US" sz="12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2 sigma 95%: +-21.565461787902436 =&gt; ~7.763566243644877deg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A353B3-2E93-46AF-D0FC-24EB836A12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C6BF5-14B6-E5B8-E4C9-9DC185314E8E}"/>
              </a:ext>
            </a:extLst>
          </p:cNvPr>
          <p:cNvSpPr txBox="1"/>
          <p:nvPr/>
        </p:nvSpPr>
        <p:spPr>
          <a:xfrm>
            <a:off x="2376106" y="316308"/>
            <a:ext cx="4184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Titillium Web" panose="00000500000000000000" pitchFamily="2" charset="0"/>
              </a:rPr>
              <a:t>Estimated Potentiometer Readings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09FFEA-B108-8812-E7CD-C7FC03AC6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81" y="786179"/>
            <a:ext cx="5077308" cy="376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24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05C83B-145A-94B7-5D00-6E9F576BC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300" y="654194"/>
            <a:ext cx="7433400" cy="497100"/>
          </a:xfrm>
        </p:spPr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7033CD-BB6F-6CB2-49D6-E6836A286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300" y="1618906"/>
            <a:ext cx="3473100" cy="2870400"/>
          </a:xfrm>
        </p:spPr>
        <p:txBody>
          <a:bodyPr/>
          <a:lstStyle/>
          <a:p>
            <a:r>
              <a:rPr lang="en-US" sz="1600" dirty="0"/>
              <a:t>Cell structure design modified to include a potentiometer</a:t>
            </a:r>
          </a:p>
          <a:p>
            <a:endParaRPr lang="en-US" sz="1600" dirty="0"/>
          </a:p>
          <a:p>
            <a:r>
              <a:rPr lang="en-US" sz="1600" dirty="0"/>
              <a:t>Potentiometer’s mechanical  nature posed certain limitations</a:t>
            </a:r>
          </a:p>
          <a:p>
            <a:endParaRPr lang="en-US" sz="1600" dirty="0"/>
          </a:p>
          <a:p>
            <a:r>
              <a:rPr lang="en-US" sz="1600" dirty="0"/>
              <a:t>Sometimes resulted in sensors producing more reliable output than potentiometer</a:t>
            </a:r>
          </a:p>
          <a:p>
            <a:endParaRPr lang="en-US" sz="1600" dirty="0"/>
          </a:p>
          <a:p>
            <a:pPr marL="101600" indent="0">
              <a:buNone/>
            </a:pPr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137D60-671A-A832-0585-38CEF78995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17</a:t>
            </a:fld>
            <a:endParaRPr lang="e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491C1E-3538-F21F-9E8A-55875713F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079999" y="1881854"/>
            <a:ext cx="2807439" cy="2108008"/>
          </a:xfrm>
          <a:prstGeom prst="rect">
            <a:avLst/>
          </a:prstGeom>
        </p:spPr>
      </p:pic>
      <p:pic>
        <p:nvPicPr>
          <p:cNvPr id="1028" name="Picture 4" descr="10Pcs DVD VCD 10K Ohm Trim Pot Potentiometer Top Adjustable Resistor ...">
            <a:extLst>
              <a:ext uri="{FF2B5EF4-FFF2-40B4-BE49-F238E27FC236}">
                <a16:creationId xmlns:a16="http://schemas.microsoft.com/office/drawing/2014/main" id="{89256CD3-AEB9-F254-2A1D-056522E62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963" y="1532138"/>
            <a:ext cx="2359321" cy="235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xclamation Mark In A Circle Svg Png Icon Free Download (#24983 ...">
            <a:extLst>
              <a:ext uri="{FF2B5EF4-FFF2-40B4-BE49-F238E27FC236}">
                <a16:creationId xmlns:a16="http://schemas.microsoft.com/office/drawing/2014/main" id="{9E366FDF-B805-71E4-FEF8-C8045BAD9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11" y="654194"/>
            <a:ext cx="497100" cy="4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03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05C83B-145A-94B7-5D00-6E9F576BC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300" y="654194"/>
            <a:ext cx="7433400" cy="497100"/>
          </a:xfrm>
        </p:spPr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7033CD-BB6F-6CB2-49D6-E6836A286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300" y="1618906"/>
            <a:ext cx="3473100" cy="2870400"/>
          </a:xfrm>
        </p:spPr>
        <p:txBody>
          <a:bodyPr/>
          <a:lstStyle/>
          <a:p>
            <a:pPr marL="101600" indent="0">
              <a:buNone/>
            </a:pPr>
            <a:endParaRPr lang="en-US" sz="1600" dirty="0"/>
          </a:p>
          <a:p>
            <a:r>
              <a:rPr lang="en-US" sz="1600" dirty="0"/>
              <a:t>Improve cell structure design to better incorporate SMD components while maintaining the  modular aspect</a:t>
            </a:r>
          </a:p>
          <a:p>
            <a:endParaRPr lang="en-US" sz="1600" dirty="0"/>
          </a:p>
          <a:p>
            <a:r>
              <a:rPr lang="en-US" sz="1600" dirty="0"/>
              <a:t>Implementing a different potentiometer or more suitable component to obtain a ground truth reading </a:t>
            </a:r>
          </a:p>
          <a:p>
            <a:endParaRPr lang="en-US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137D60-671A-A832-0585-38CEF78995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18</a:t>
            </a:fld>
            <a:endParaRPr lang="en"/>
          </a:p>
        </p:txBody>
      </p:sp>
      <p:pic>
        <p:nvPicPr>
          <p:cNvPr id="3074" name="Picture 2" descr="Icon Future #3519 - Free Icons Library">
            <a:extLst>
              <a:ext uri="{FF2B5EF4-FFF2-40B4-BE49-F238E27FC236}">
                <a16:creationId xmlns:a16="http://schemas.microsoft.com/office/drawing/2014/main" id="{BB2C9555-3F4B-A2CB-03CD-03AB5AA9A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21" y="654194"/>
            <a:ext cx="497100" cy="4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96B3B3-2D20-FCE2-E169-0F33D6C4F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399" y="1663027"/>
            <a:ext cx="3358304" cy="252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58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13CA367-02DB-6F27-FAB7-C637D2A5C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800" y="2182545"/>
            <a:ext cx="6470400" cy="934929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3D809F-2560-24F7-A061-A96734D80441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9439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Metamaterials?</a:t>
            </a:r>
            <a:endParaRPr dirty="0"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946359" y="1638946"/>
            <a:ext cx="3382043" cy="245402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Unique structures</a:t>
            </a:r>
          </a:p>
          <a:p>
            <a:pPr marL="101600" indent="0">
              <a:buNone/>
            </a:pPr>
            <a:endParaRPr lang="en-US" sz="11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Properties based on geometry</a:t>
            </a:r>
          </a:p>
          <a:p>
            <a:pPr marL="101600" indent="0">
              <a:buNone/>
            </a:pPr>
            <a:endParaRPr lang="en-US" sz="11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Cell designs enable :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sz="1100" dirty="0">
                <a:solidFill>
                  <a:schemeClr val="tx1"/>
                </a:solidFill>
              </a:rPr>
              <a:t>Shape change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sz="1100" dirty="0">
                <a:solidFill>
                  <a:schemeClr val="tx1"/>
                </a:solidFill>
              </a:rPr>
              <a:t>Shock absorption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sz="1100" dirty="0">
                <a:solidFill>
                  <a:schemeClr val="tx1"/>
                </a:solidFill>
              </a:rPr>
              <a:t>Wave propagation 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sz="1100" dirty="0">
                <a:solidFill>
                  <a:schemeClr val="tx1"/>
                </a:solidFill>
              </a:rPr>
              <a:t>Localized elasticity</a:t>
            </a:r>
          </a:p>
          <a:p>
            <a:endParaRPr lang="en-US" sz="11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" name="Picture 2" descr="Programmable Mechanical Metamaterials - Corentin Coulais">
            <a:extLst>
              <a:ext uri="{FF2B5EF4-FFF2-40B4-BE49-F238E27FC236}">
                <a16:creationId xmlns:a16="http://schemas.microsoft.com/office/drawing/2014/main" id="{1AA5D4EB-6274-3338-5D95-646F710E4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90" y="1634497"/>
            <a:ext cx="2458478" cy="2458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69E280-76C8-4972-8346-4770BEBC19B8}"/>
              </a:ext>
            </a:extLst>
          </p:cNvPr>
          <p:cNvSpPr txBox="1"/>
          <p:nvPr/>
        </p:nvSpPr>
        <p:spPr>
          <a:xfrm>
            <a:off x="4003119" y="4184389"/>
            <a:ext cx="4916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Ion, et al. </a:t>
            </a:r>
            <a:r>
              <a:rPr lang="en-US" sz="10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Interactive Metamaterials,</a:t>
            </a:r>
            <a:r>
              <a:rPr lang="en-US" sz="1000" i="1" dirty="0">
                <a:latin typeface="Titillium Web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000" b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interactions.acm.org,2020, vol. XXVII</a:t>
            </a:r>
            <a:r>
              <a:rPr lang="en-US" sz="10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 </a:t>
            </a:r>
            <a:endParaRPr lang="en-US" sz="1000" dirty="0">
              <a:latin typeface="Titillium Web" panose="00000500000000000000" pitchFamily="2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Motivation: Metamaterial Sensing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D97268A-CBF2-952F-F0AD-978C3A971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657" y="1653931"/>
            <a:ext cx="3473100" cy="2870400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Titillium Web" panose="00000500000000000000" pitchFamily="2" charset="0"/>
              </a:rPr>
              <a:t>Using capacitive-based sensing to design a accelerometer </a:t>
            </a:r>
            <a:endParaRPr lang="en-US" sz="1400" b="0" i="0" u="none" strike="noStrike" baseline="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endParaRPr lang="en-US" sz="1400" b="0" i="0" u="none" strike="noStrike" baseline="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pPr marL="101600" indent="0">
              <a:buNone/>
            </a:pPr>
            <a:r>
              <a:rPr lang="en-US" sz="1400" dirty="0">
                <a:solidFill>
                  <a:schemeClr val="tx1"/>
                </a:solidFill>
                <a:latin typeface="Titillium Web" panose="00000500000000000000" pitchFamily="2" charset="0"/>
              </a:rPr>
              <a:t>(a) visualization of the signal</a:t>
            </a:r>
          </a:p>
          <a:p>
            <a:pPr marL="101600" indent="0">
              <a:buNone/>
            </a:pPr>
            <a:endParaRPr lang="en-US" sz="140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pPr marL="101600" indent="0">
              <a:buNone/>
            </a:pPr>
            <a:r>
              <a:rPr lang="en-US" sz="1400" dirty="0">
                <a:solidFill>
                  <a:schemeClr val="tx1"/>
                </a:solidFill>
                <a:latin typeface="Titillium Web" panose="00000500000000000000" pitchFamily="2" charset="0"/>
              </a:rPr>
              <a:t>(b) fabricated accelerometer</a:t>
            </a:r>
          </a:p>
          <a:p>
            <a:pPr marL="101600" indent="0">
              <a:buNone/>
            </a:pPr>
            <a:endParaRPr lang="en-US" sz="140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pPr marL="101600" indent="0">
              <a:buNone/>
            </a:pPr>
            <a:r>
              <a:rPr lang="en-US" sz="1400" dirty="0">
                <a:solidFill>
                  <a:schemeClr val="tx1"/>
                </a:solidFill>
                <a:latin typeface="Titillium Web" panose="00000500000000000000" pitchFamily="2" charset="0"/>
              </a:rPr>
              <a:t>(c) Using two electrodes that share one ground connection.</a:t>
            </a:r>
          </a:p>
          <a:p>
            <a:pPr marL="101600" indent="0">
              <a:buNone/>
            </a:pPr>
            <a:endParaRPr lang="en-US" sz="1400" b="0" i="0" u="none" strike="noStrike" baseline="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pPr marL="101600" indent="0">
              <a:buNone/>
            </a:pPr>
            <a:endParaRPr lang="en-US" sz="1400" dirty="0">
              <a:solidFill>
                <a:schemeClr val="tx1"/>
              </a:solidFill>
              <a:latin typeface="Titillium Web" panose="00000500000000000000" pitchFamily="2" charset="0"/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985AB-6CCA-29D9-0950-C86DABC1151A}"/>
              </a:ext>
            </a:extLst>
          </p:cNvPr>
          <p:cNvSpPr txBox="1"/>
          <p:nvPr/>
        </p:nvSpPr>
        <p:spPr>
          <a:xfrm>
            <a:off x="1185381" y="4550618"/>
            <a:ext cx="633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Gong, et.al. </a:t>
            </a:r>
            <a:r>
              <a:rPr lang="en-US" sz="1200" b="0" i="1" u="none" strike="noStrike" baseline="0" dirty="0" err="1">
                <a:latin typeface="Titillium Web" panose="00000500000000000000" pitchFamily="2" charset="0"/>
                <a:cs typeface="Times New Roman" panose="02020603050405020304" pitchFamily="18" charset="0"/>
              </a:rPr>
              <a:t>MetaSense</a:t>
            </a:r>
            <a:r>
              <a:rPr lang="en-US" sz="12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: Integrating Sensing Capabilities into Mechanical Metamaterial, </a:t>
            </a:r>
            <a:r>
              <a:rPr lang="en-US" sz="1200" b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UIST ‘21</a:t>
            </a:r>
            <a:r>
              <a:rPr lang="en-US" sz="12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  </a:t>
            </a:r>
            <a:endParaRPr lang="en-US" sz="1200" i="1" dirty="0">
              <a:latin typeface="Titillium Web" panose="000005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213915-E115-7DF7-24AB-C6A14695F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245" y="1861350"/>
            <a:ext cx="3662019" cy="1740249"/>
          </a:xfrm>
          <a:prstGeom prst="rect">
            <a:avLst/>
          </a:prstGeom>
        </p:spPr>
      </p:pic>
      <p:pic>
        <p:nvPicPr>
          <p:cNvPr id="4098" name="Picture 2" descr="Bulb PNG Images Transparent Free Download | PNGMart.com">
            <a:extLst>
              <a:ext uri="{FF2B5EF4-FFF2-40B4-BE49-F238E27FC236}">
                <a16:creationId xmlns:a16="http://schemas.microsoft.com/office/drawing/2014/main" id="{C8128981-3797-E073-A62B-DE24E9BCC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9" y="679239"/>
            <a:ext cx="713931" cy="71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26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Motivation: Metamaterial Sensing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D97268A-CBF2-952F-F0AD-978C3A971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657" y="1653931"/>
            <a:ext cx="3473100" cy="2676265"/>
          </a:xfrm>
        </p:spPr>
        <p:txBody>
          <a:bodyPr/>
          <a:lstStyle/>
          <a:p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Sensing capability integration into 3D printed metamaterial structures</a:t>
            </a:r>
          </a:p>
          <a:p>
            <a:pPr marL="101600" indent="0">
              <a:buNone/>
            </a:pPr>
            <a:endParaRPr lang="en-US" sz="1400" i="0" strike="noStrike" baseline="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Leads to the invention of monolithic HCI input devices</a:t>
            </a:r>
          </a:p>
          <a:p>
            <a:endParaRPr lang="en-US" sz="140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Titillium Web" panose="00000500000000000000" pitchFamily="2" charset="0"/>
              </a:rPr>
              <a:t>Design of a sensor to process structural  deformation as input to estimate physical quantities  as tangible outputs (e.g. compression force, deformation angles)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985AB-6CCA-29D9-0950-C86DABC1151A}"/>
              </a:ext>
            </a:extLst>
          </p:cNvPr>
          <p:cNvSpPr txBox="1"/>
          <p:nvPr/>
        </p:nvSpPr>
        <p:spPr>
          <a:xfrm>
            <a:off x="1185381" y="4530076"/>
            <a:ext cx="633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Gong, et.al. </a:t>
            </a:r>
            <a:r>
              <a:rPr lang="en-US" sz="1200" b="0" i="1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MetaSense</a:t>
            </a:r>
            <a:r>
              <a:rPr lang="en-US" sz="1200" b="0" i="1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Integrating Sensing Capabilities into Mechanical Metamaterial, </a:t>
            </a:r>
            <a:r>
              <a:rPr lang="en-US" sz="1200" b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UIST ‘21</a:t>
            </a:r>
            <a:r>
              <a:rPr lang="en-US" sz="1200" b="0" i="1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1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D8CEC-00B1-9E87-0B0D-0704BE447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510" y="1809979"/>
            <a:ext cx="4705489" cy="1936013"/>
          </a:xfrm>
          <a:prstGeom prst="rect">
            <a:avLst/>
          </a:prstGeom>
        </p:spPr>
      </p:pic>
      <p:pic>
        <p:nvPicPr>
          <p:cNvPr id="7" name="Picture 2" descr="Bulb PNG Images Transparent Free Download | PNGMart.com">
            <a:extLst>
              <a:ext uri="{FF2B5EF4-FFF2-40B4-BE49-F238E27FC236}">
                <a16:creationId xmlns:a16="http://schemas.microsoft.com/office/drawing/2014/main" id="{CC7ECBBC-5080-F53F-401C-221306BC8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9" y="679239"/>
            <a:ext cx="713931" cy="71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645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Motivation: Metamaterial Sensing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D97268A-CBF2-952F-F0AD-978C3A971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657" y="1653931"/>
            <a:ext cx="3473100" cy="2870400"/>
          </a:xfrm>
        </p:spPr>
        <p:txBody>
          <a:bodyPr/>
          <a:lstStyle/>
          <a:p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The conductive cell walls of </a:t>
            </a:r>
            <a:r>
              <a:rPr lang="en-US" sz="1400" i="0" strike="noStrike" baseline="0" dirty="0" err="1">
                <a:solidFill>
                  <a:schemeClr val="tx1"/>
                </a:solidFill>
                <a:latin typeface="Titillium Web" panose="00000500000000000000" pitchFamily="2" charset="0"/>
              </a:rPr>
              <a:t>MetaSense</a:t>
            </a:r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 objects act as capacitance sensors to detect user interaction. </a:t>
            </a:r>
          </a:p>
          <a:p>
            <a:pPr marL="101600" indent="0">
              <a:buNone/>
            </a:pPr>
            <a:endParaRPr lang="en-US" sz="1400" i="0" strike="noStrike" baseline="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A </a:t>
            </a:r>
            <a:r>
              <a:rPr lang="en-US" sz="1400" i="0" strike="noStrike" baseline="0" dirty="0" err="1">
                <a:solidFill>
                  <a:schemeClr val="tx1"/>
                </a:solidFill>
                <a:latin typeface="Titillium Web" panose="00000500000000000000" pitchFamily="2" charset="0"/>
              </a:rPr>
              <a:t>Metasense</a:t>
            </a:r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 joystick is shown in (a) original state and (</a:t>
            </a:r>
            <a:r>
              <a:rPr lang="en-US" sz="1400" i="0" strike="noStrike" baseline="0" dirty="0" err="1">
                <a:solidFill>
                  <a:schemeClr val="tx1"/>
                </a:solidFill>
                <a:latin typeface="Titillium Web" panose="00000500000000000000" pitchFamily="2" charset="0"/>
              </a:rPr>
              <a:t>b,c</a:t>
            </a:r>
            <a:r>
              <a:rPr lang="en-US" sz="1400" i="0" strike="noStrike" baseline="0" dirty="0">
                <a:solidFill>
                  <a:schemeClr val="tx1"/>
                </a:solidFill>
                <a:latin typeface="Titillium Web" panose="00000500000000000000" pitchFamily="2" charset="0"/>
              </a:rPr>
              <a:t>) deformed states during user interaction with capacitance changes of conductive shear cells detected accordingly. </a:t>
            </a:r>
            <a:endParaRPr lang="en-US" sz="1100" dirty="0">
              <a:solidFill>
                <a:schemeClr val="tx1"/>
              </a:solidFill>
              <a:latin typeface="Titillium Web" panose="00000500000000000000" pitchFamily="2" charset="0"/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985AB-6CCA-29D9-0950-C86DABC1151A}"/>
              </a:ext>
            </a:extLst>
          </p:cNvPr>
          <p:cNvSpPr txBox="1"/>
          <p:nvPr/>
        </p:nvSpPr>
        <p:spPr>
          <a:xfrm>
            <a:off x="1185381" y="4385831"/>
            <a:ext cx="633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Gong, et.al. </a:t>
            </a:r>
            <a:r>
              <a:rPr lang="en-US" sz="1200" b="0" i="1" u="none" strike="noStrike" baseline="0" dirty="0" err="1">
                <a:latin typeface="Titillium Web" panose="00000500000000000000" pitchFamily="2" charset="0"/>
                <a:cs typeface="Times New Roman" panose="02020603050405020304" pitchFamily="18" charset="0"/>
              </a:rPr>
              <a:t>MetaSense</a:t>
            </a:r>
            <a:r>
              <a:rPr lang="en-US" sz="12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: Integrating Sensing Capabilities into Mechanical Metamaterial, </a:t>
            </a:r>
            <a:r>
              <a:rPr lang="en-US" sz="1200" b="0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UIST ‘21</a:t>
            </a:r>
            <a:r>
              <a:rPr lang="en-US" sz="1200" b="0" i="1" u="none" strike="noStrike" baseline="0" dirty="0">
                <a:latin typeface="Titillium Web" panose="00000500000000000000" pitchFamily="2" charset="0"/>
                <a:cs typeface="Times New Roman" panose="02020603050405020304" pitchFamily="18" charset="0"/>
              </a:rPr>
              <a:t>  </a:t>
            </a:r>
            <a:endParaRPr lang="en-US" sz="1200" i="1" dirty="0">
              <a:latin typeface="Titillium Web" panose="000005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72962D-3EAD-5389-BFFF-238C8FE27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245" y="1516266"/>
            <a:ext cx="3805316" cy="2631599"/>
          </a:xfrm>
          <a:prstGeom prst="rect">
            <a:avLst/>
          </a:prstGeom>
        </p:spPr>
      </p:pic>
      <p:pic>
        <p:nvPicPr>
          <p:cNvPr id="16" name="Picture 2" descr="Bulb PNG Images Transparent Free Download | PNGMart.com">
            <a:extLst>
              <a:ext uri="{FF2B5EF4-FFF2-40B4-BE49-F238E27FC236}">
                <a16:creationId xmlns:a16="http://schemas.microsoft.com/office/drawing/2014/main" id="{78566331-C78E-DC01-57D3-7218C7684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9" y="679239"/>
            <a:ext cx="713931" cy="71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25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Metamaterial Light sensor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2C2A6BDA-20EC-42FC-0EFD-32B2953B2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212" y="1501635"/>
            <a:ext cx="5238627" cy="202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E4CFB6F6-45F1-343A-FCE5-FC70C56AF9F6}"/>
              </a:ext>
            </a:extLst>
          </p:cNvPr>
          <p:cNvSpPr txBox="1">
            <a:spLocks/>
          </p:cNvSpPr>
          <p:nvPr/>
        </p:nvSpPr>
        <p:spPr>
          <a:xfrm>
            <a:off x="1510742" y="3306006"/>
            <a:ext cx="5591569" cy="100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en-US" sz="1400" dirty="0">
                <a:solidFill>
                  <a:srgbClr val="000000"/>
                </a:solidFill>
                <a:latin typeface="Titillium Web" panose="00000500000000000000" pitchFamily="2" charset="0"/>
              </a:rPr>
              <a:t>Ideas on how a deformation sensing basic cell could be build (using the </a:t>
            </a:r>
            <a:r>
              <a:rPr lang="en-US" sz="1400" dirty="0" err="1">
                <a:solidFill>
                  <a:srgbClr val="000000"/>
                </a:solidFill>
                <a:latin typeface="Titillium Web" panose="00000500000000000000" pitchFamily="2" charset="0"/>
              </a:rPr>
              <a:t>kinetiX</a:t>
            </a:r>
            <a:r>
              <a:rPr lang="en-US" sz="1400" dirty="0">
                <a:solidFill>
                  <a:srgbClr val="000000"/>
                </a:solidFill>
                <a:latin typeface="Titillium Web" panose="00000500000000000000" pitchFamily="2" charset="0"/>
              </a:rPr>
              <a:t> basic cell)</a:t>
            </a:r>
          </a:p>
          <a:p>
            <a:pPr marL="0" indent="0">
              <a:buFont typeface="Titillium Web"/>
              <a:buNone/>
            </a:pPr>
            <a:endParaRPr lang="en-US" sz="1400" dirty="0">
              <a:solidFill>
                <a:srgbClr val="000000"/>
              </a:solidFill>
              <a:latin typeface="Titillium Web" panose="00000500000000000000" pitchFamily="2" charset="0"/>
            </a:endParaRPr>
          </a:p>
          <a:p>
            <a:pPr marL="0" indent="0">
              <a:buFont typeface="Titillium Web"/>
              <a:buNone/>
            </a:pPr>
            <a:r>
              <a:rPr lang="en-US" sz="1400" b="1" dirty="0">
                <a:solidFill>
                  <a:srgbClr val="000000"/>
                </a:solidFill>
                <a:latin typeface="Titillium Web" panose="00000500000000000000" pitchFamily="2" charset="0"/>
              </a:rPr>
              <a:t>Light Sensing</a:t>
            </a:r>
            <a:r>
              <a:rPr lang="en-US" sz="1400" dirty="0">
                <a:solidFill>
                  <a:srgbClr val="000000"/>
                </a:solidFill>
                <a:latin typeface="Titillium Web" panose="00000500000000000000" pitchFamily="2" charset="0"/>
              </a:rPr>
              <a:t>: Pulse light to calibrate sensors to environment </a:t>
            </a:r>
          </a:p>
          <a:p>
            <a:pPr marL="0" indent="0">
              <a:buFont typeface="Titillium Web"/>
              <a:buNone/>
            </a:pPr>
            <a:r>
              <a:rPr lang="en-US" sz="1400" dirty="0">
                <a:solidFill>
                  <a:srgbClr val="000000"/>
                </a:solidFill>
                <a:latin typeface="Titillium Web" panose="00000500000000000000" pitchFamily="2" charset="0"/>
              </a:rPr>
              <a:t>between each measurement (best use fast, irregular pattern to minimize interference). </a:t>
            </a:r>
            <a:endParaRPr lang="en-US" sz="1400" dirty="0">
              <a:latin typeface="Titillium Web" panose="00000500000000000000" pitchFamily="2" charset="0"/>
            </a:endParaRPr>
          </a:p>
          <a:p>
            <a:endParaRPr lang="en-US" sz="1400" dirty="0">
              <a:latin typeface="Titillium Web" panose="00000500000000000000" pitchFamily="2" charset="0"/>
            </a:endParaRPr>
          </a:p>
          <a:p>
            <a:endParaRPr lang="en-US" sz="1400" dirty="0">
              <a:latin typeface="Titillium Web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DE7A8-3017-397F-C761-2721EEAB8716}"/>
              </a:ext>
            </a:extLst>
          </p:cNvPr>
          <p:cNvSpPr txBox="1"/>
          <p:nvPr/>
        </p:nvSpPr>
        <p:spPr>
          <a:xfrm>
            <a:off x="1390893" y="4808151"/>
            <a:ext cx="5599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i="0" u="none" strike="noStrike" baseline="0" dirty="0" err="1">
                <a:solidFill>
                  <a:srgbClr val="444444"/>
                </a:solidFill>
                <a:latin typeface="Titillium Web" panose="00000500000000000000" pitchFamily="2" charset="0"/>
                <a:cs typeface="Times New Roman" panose="02020603050405020304" pitchFamily="18" charset="0"/>
              </a:rPr>
              <a:t>Ou</a:t>
            </a:r>
            <a:r>
              <a:rPr lang="en-US" sz="1200" b="0" i="0" u="none" strike="noStrike" baseline="0" dirty="0">
                <a:solidFill>
                  <a:srgbClr val="444444"/>
                </a:solidFill>
                <a:latin typeface="Titillium Web" panose="00000500000000000000" pitchFamily="2" charset="0"/>
                <a:cs typeface="Times New Roman" panose="02020603050405020304" pitchFamily="18" charset="0"/>
              </a:rPr>
              <a:t> et al., </a:t>
            </a:r>
            <a:r>
              <a:rPr lang="en-US" sz="1200" b="0" i="0" u="none" strike="noStrike" baseline="0" dirty="0" err="1">
                <a:solidFill>
                  <a:srgbClr val="444444"/>
                </a:solidFill>
                <a:latin typeface="Titillium Web" panose="00000500000000000000" pitchFamily="2" charset="0"/>
                <a:cs typeface="Times New Roman" panose="02020603050405020304" pitchFamily="18" charset="0"/>
              </a:rPr>
              <a:t>KinetiX</a:t>
            </a:r>
            <a:r>
              <a:rPr lang="en-US" sz="1200" b="0" i="0" u="none" strike="noStrike" baseline="0" dirty="0">
                <a:solidFill>
                  <a:srgbClr val="444444"/>
                </a:solidFill>
                <a:latin typeface="Titillium Web" panose="00000500000000000000" pitchFamily="2" charset="0"/>
                <a:cs typeface="Times New Roman" panose="02020603050405020304" pitchFamily="18" charset="0"/>
              </a:rPr>
              <a:t> - designing auxetic-inspired deformable material structures, CG '18</a:t>
            </a:r>
            <a:endParaRPr lang="en-US" sz="1200" dirty="0">
              <a:latin typeface="Titillium Web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7" name="Google Shape;1046;p47">
            <a:extLst>
              <a:ext uri="{FF2B5EF4-FFF2-40B4-BE49-F238E27FC236}">
                <a16:creationId xmlns:a16="http://schemas.microsoft.com/office/drawing/2014/main" id="{A850B26A-8AF7-1120-874F-51F57312B83B}"/>
              </a:ext>
            </a:extLst>
          </p:cNvPr>
          <p:cNvGrpSpPr/>
          <p:nvPr/>
        </p:nvGrpSpPr>
        <p:grpSpPr>
          <a:xfrm>
            <a:off x="438129" y="836000"/>
            <a:ext cx="349456" cy="497100"/>
            <a:chOff x="6718575" y="2318625"/>
            <a:chExt cx="256950" cy="407375"/>
          </a:xfrm>
        </p:grpSpPr>
        <p:sp>
          <p:nvSpPr>
            <p:cNvPr id="8" name="Google Shape;1047;p47">
              <a:extLst>
                <a:ext uri="{FF2B5EF4-FFF2-40B4-BE49-F238E27FC236}">
                  <a16:creationId xmlns:a16="http://schemas.microsoft.com/office/drawing/2014/main" id="{10AEF5E7-16D0-F848-08E5-F372E3F0AEF3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8;p47">
              <a:extLst>
                <a:ext uri="{FF2B5EF4-FFF2-40B4-BE49-F238E27FC236}">
                  <a16:creationId xmlns:a16="http://schemas.microsoft.com/office/drawing/2014/main" id="{8CA66C6C-8BA8-FF1E-2AA8-5883634FB51C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9;p47">
              <a:extLst>
                <a:ext uri="{FF2B5EF4-FFF2-40B4-BE49-F238E27FC236}">
                  <a16:creationId xmlns:a16="http://schemas.microsoft.com/office/drawing/2014/main" id="{8F26170B-49BF-664F-22DC-2CF087EA4830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50;p47">
              <a:extLst>
                <a:ext uri="{FF2B5EF4-FFF2-40B4-BE49-F238E27FC236}">
                  <a16:creationId xmlns:a16="http://schemas.microsoft.com/office/drawing/2014/main" id="{12E3526C-F97F-F53A-3FF8-19FA2EFEACFF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51;p47">
              <a:extLst>
                <a:ext uri="{FF2B5EF4-FFF2-40B4-BE49-F238E27FC236}">
                  <a16:creationId xmlns:a16="http://schemas.microsoft.com/office/drawing/2014/main" id="{52D207E4-88F8-EE60-88F6-4112D13D7DEF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52;p47">
              <a:extLst>
                <a:ext uri="{FF2B5EF4-FFF2-40B4-BE49-F238E27FC236}">
                  <a16:creationId xmlns:a16="http://schemas.microsoft.com/office/drawing/2014/main" id="{CBBE0772-731F-8AE8-1C0B-410491DA600C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53;p47">
              <a:extLst>
                <a:ext uri="{FF2B5EF4-FFF2-40B4-BE49-F238E27FC236}">
                  <a16:creationId xmlns:a16="http://schemas.microsoft.com/office/drawing/2014/main" id="{896A4945-69F6-FE5E-58D0-7F6F28416509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54;p47">
              <a:extLst>
                <a:ext uri="{FF2B5EF4-FFF2-40B4-BE49-F238E27FC236}">
                  <a16:creationId xmlns:a16="http://schemas.microsoft.com/office/drawing/2014/main" id="{6A1AAC5E-91BD-D24C-D3AA-D5961205AF03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>
            <a:spLocks noGrp="1"/>
          </p:cNvSpPr>
          <p:nvPr>
            <p:ph type="body" idx="1"/>
          </p:nvPr>
        </p:nvSpPr>
        <p:spPr>
          <a:xfrm>
            <a:off x="855275" y="1627900"/>
            <a:ext cx="3473100" cy="28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endParaRPr lang="en-US" sz="1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Geometry enables deformation of single cell to be mimicked across adjacent cells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r>
              <a:rPr lang="en-US" sz="1400" b="1" dirty="0">
                <a:solidFill>
                  <a:srgbClr val="0070C0"/>
                </a:solidFill>
              </a:rPr>
              <a:t>Blue </a:t>
            </a:r>
            <a:r>
              <a:rPr lang="en-US" sz="1400" dirty="0">
                <a:solidFill>
                  <a:schemeClr val="tx1"/>
                </a:solidFill>
              </a:rPr>
              <a:t>– Cell wall structure(PLA)</a:t>
            </a:r>
          </a:p>
          <a:p>
            <a:r>
              <a:rPr lang="en-US" sz="1400" b="1" dirty="0">
                <a:solidFill>
                  <a:srgbClr val="92D050"/>
                </a:solidFill>
              </a:rPr>
              <a:t>Green </a:t>
            </a:r>
            <a:r>
              <a:rPr lang="en-US" sz="1400" dirty="0">
                <a:solidFill>
                  <a:schemeClr val="tx1"/>
                </a:solidFill>
              </a:rPr>
              <a:t>– Linkage structure (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Noto Sans" panose="020B0502040204020203" pitchFamily="34" charset="0"/>
              </a:rPr>
              <a:t>TPU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b="1" dirty="0">
                <a:solidFill>
                  <a:srgbClr val="FF0000"/>
                </a:solidFill>
              </a:rPr>
              <a:t>Red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tx1"/>
                </a:solidFill>
              </a:rPr>
              <a:t>– Notched sections to mount electronic components </a:t>
            </a:r>
          </a:p>
          <a:p>
            <a:endParaRPr lang="en-US" sz="1400" dirty="0"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49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Cell Structure </a:t>
            </a:r>
            <a:endParaRPr dirty="0"/>
          </a:p>
        </p:txBody>
      </p:sp>
      <p:sp>
        <p:nvSpPr>
          <p:cNvPr id="159" name="Google Shape;15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DEB17B0-8344-62F0-CC14-0DAC079ECA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474" y="1201183"/>
            <a:ext cx="3236117" cy="323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oogle Shape;1090;p47">
            <a:extLst>
              <a:ext uri="{FF2B5EF4-FFF2-40B4-BE49-F238E27FC236}">
                <a16:creationId xmlns:a16="http://schemas.microsoft.com/office/drawing/2014/main" id="{B5011EC6-35D0-A37D-BED0-E81EFC8DE290}"/>
              </a:ext>
            </a:extLst>
          </p:cNvPr>
          <p:cNvGrpSpPr/>
          <p:nvPr/>
        </p:nvGrpSpPr>
        <p:grpSpPr>
          <a:xfrm>
            <a:off x="402855" y="867554"/>
            <a:ext cx="452420" cy="433992"/>
            <a:chOff x="5233525" y="4954450"/>
            <a:chExt cx="538275" cy="516350"/>
          </a:xfrm>
        </p:grpSpPr>
        <p:sp>
          <p:nvSpPr>
            <p:cNvPr id="6" name="Google Shape;1091;p47">
              <a:extLst>
                <a:ext uri="{FF2B5EF4-FFF2-40B4-BE49-F238E27FC236}">
                  <a16:creationId xmlns:a16="http://schemas.microsoft.com/office/drawing/2014/main" id="{2264ACBF-6ABB-86C2-FD64-D2466A3A8551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" name="Google Shape;1092;p47">
              <a:extLst>
                <a:ext uri="{FF2B5EF4-FFF2-40B4-BE49-F238E27FC236}">
                  <a16:creationId xmlns:a16="http://schemas.microsoft.com/office/drawing/2014/main" id="{597AE4F3-1131-695B-3421-606F8A922C7D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" name="Google Shape;1093;p47">
              <a:extLst>
                <a:ext uri="{FF2B5EF4-FFF2-40B4-BE49-F238E27FC236}">
                  <a16:creationId xmlns:a16="http://schemas.microsoft.com/office/drawing/2014/main" id="{F7C0C6ED-8176-2EA9-FEE0-B5E39A4D58A8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" name="Google Shape;1094;p47">
              <a:extLst>
                <a:ext uri="{FF2B5EF4-FFF2-40B4-BE49-F238E27FC236}">
                  <a16:creationId xmlns:a16="http://schemas.microsoft.com/office/drawing/2014/main" id="{8CAC28F4-2FDB-9145-A064-16A133506E9A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" name="Google Shape;1095;p47">
              <a:extLst>
                <a:ext uri="{FF2B5EF4-FFF2-40B4-BE49-F238E27FC236}">
                  <a16:creationId xmlns:a16="http://schemas.microsoft.com/office/drawing/2014/main" id="{87DA50C3-4EEC-398C-8C11-E61F3383E0AF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" name="Google Shape;1096;p47">
              <a:extLst>
                <a:ext uri="{FF2B5EF4-FFF2-40B4-BE49-F238E27FC236}">
                  <a16:creationId xmlns:a16="http://schemas.microsoft.com/office/drawing/2014/main" id="{B8BD115F-6A09-C126-CF36-22D2540E1D9E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" name="Google Shape;1097;p47">
              <a:extLst>
                <a:ext uri="{FF2B5EF4-FFF2-40B4-BE49-F238E27FC236}">
                  <a16:creationId xmlns:a16="http://schemas.microsoft.com/office/drawing/2014/main" id="{4CD1567E-796D-D8F1-640E-58BED7E7A4D7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" name="Google Shape;1098;p47">
              <a:extLst>
                <a:ext uri="{FF2B5EF4-FFF2-40B4-BE49-F238E27FC236}">
                  <a16:creationId xmlns:a16="http://schemas.microsoft.com/office/drawing/2014/main" id="{F1546CE4-D3F5-8169-70AB-3972E7D7EBF4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" name="Google Shape;1099;p47">
              <a:extLst>
                <a:ext uri="{FF2B5EF4-FFF2-40B4-BE49-F238E27FC236}">
                  <a16:creationId xmlns:a16="http://schemas.microsoft.com/office/drawing/2014/main" id="{E43C8D46-C77B-598B-4D3C-AB2DC46DED44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" name="Google Shape;1100;p47">
              <a:extLst>
                <a:ext uri="{FF2B5EF4-FFF2-40B4-BE49-F238E27FC236}">
                  <a16:creationId xmlns:a16="http://schemas.microsoft.com/office/drawing/2014/main" id="{1EED398B-487D-A686-9611-501DBAADAE79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" name="Google Shape;1101;p47">
              <a:extLst>
                <a:ext uri="{FF2B5EF4-FFF2-40B4-BE49-F238E27FC236}">
                  <a16:creationId xmlns:a16="http://schemas.microsoft.com/office/drawing/2014/main" id="{74420AF9-EC19-469A-7B54-D6717C56598F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/>
              <a:pPr lvl="0"/>
              <a:t>8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051895-E515-594F-8593-30E87ADCA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73315" y="1451210"/>
            <a:ext cx="3100432" cy="2328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C17C5E-F95D-511E-9F9F-1936E5DB6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906345" y="1451209"/>
            <a:ext cx="3100433" cy="2328007"/>
          </a:xfrm>
          <a:prstGeom prst="rect">
            <a:avLst/>
          </a:prstGeom>
        </p:spPr>
      </p:pic>
      <p:pic>
        <p:nvPicPr>
          <p:cNvPr id="1028" name="Picture 4" descr="Arrow Icon Boxed Outline - Icon Shop - Download free icons for ...">
            <a:extLst>
              <a:ext uri="{FF2B5EF4-FFF2-40B4-BE49-F238E27FC236}">
                <a16:creationId xmlns:a16="http://schemas.microsoft.com/office/drawing/2014/main" id="{61A72F5E-CC92-897F-6CF2-A561C624D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100" y="2400323"/>
            <a:ext cx="588643" cy="58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rrow Icon Boxed Outline - Icon Shop - Download free icons for ...">
            <a:extLst>
              <a:ext uri="{FF2B5EF4-FFF2-40B4-BE49-F238E27FC236}">
                <a16:creationId xmlns:a16="http://schemas.microsoft.com/office/drawing/2014/main" id="{C4767ED7-2898-0934-72AD-D886E547B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030" y="2400323"/>
            <a:ext cx="588643" cy="58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7D3D67-9942-9E00-237E-1FB38302EADA}"/>
              </a:ext>
            </a:extLst>
          </p:cNvPr>
          <p:cNvSpPr txBox="1"/>
          <p:nvPr/>
        </p:nvSpPr>
        <p:spPr>
          <a:xfrm>
            <a:off x="693259" y="388048"/>
            <a:ext cx="4615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 Web" panose="00000500000000000000" pitchFamily="2" charset="0"/>
              </a:rPr>
              <a:t>Design and Assembly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CCF5C3-F06F-5C1D-2B5C-CED0264355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5939925" y="1451208"/>
            <a:ext cx="3100433" cy="2328007"/>
          </a:xfrm>
          <a:prstGeom prst="rect">
            <a:avLst/>
          </a:prstGeom>
        </p:spPr>
      </p:pic>
      <p:pic>
        <p:nvPicPr>
          <p:cNvPr id="2050" name="Picture 2" descr="Tooling Service Svg Png Icon Free Download (#211764) - OnlineWebFonts.COM">
            <a:extLst>
              <a:ext uri="{FF2B5EF4-FFF2-40B4-BE49-F238E27FC236}">
                <a16:creationId xmlns:a16="http://schemas.microsoft.com/office/drawing/2014/main" id="{4EDF0353-94FC-7C77-7EA2-AD65BCF2C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73" y="514701"/>
            <a:ext cx="393386" cy="39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DAF25-FA3C-82ED-4FA4-E68493631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358" y="1303063"/>
            <a:ext cx="3634226" cy="27288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F483DF-56C0-AD61-5FEC-91F1ABBB1C96}"/>
              </a:ext>
            </a:extLst>
          </p:cNvPr>
          <p:cNvSpPr txBox="1"/>
          <p:nvPr/>
        </p:nvSpPr>
        <p:spPr>
          <a:xfrm>
            <a:off x="693568" y="573965"/>
            <a:ext cx="2265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 Web" panose="00000500000000000000" pitchFamily="2" charset="0"/>
              </a:rPr>
              <a:t>Prototype</a:t>
            </a:r>
          </a:p>
        </p:txBody>
      </p:sp>
      <p:pic>
        <p:nvPicPr>
          <p:cNvPr id="2050" name="Picture 2" descr="Computer Cpu PNG Black And White Transparent Computer Cpu Black And ...">
            <a:extLst>
              <a:ext uri="{FF2B5EF4-FFF2-40B4-BE49-F238E27FC236}">
                <a16:creationId xmlns:a16="http://schemas.microsoft.com/office/drawing/2014/main" id="{5011D186-FBBA-1340-38E8-9A0115582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45" y="573965"/>
            <a:ext cx="573088" cy="58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CB2A55-7096-C9D8-EF77-60C609626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638" y="1303062"/>
            <a:ext cx="3634227" cy="27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145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463</Words>
  <Application>Microsoft Office PowerPoint</Application>
  <PresentationFormat>On-screen Show (16:9)</PresentationFormat>
  <Paragraphs>95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Consolas</vt:lpstr>
      <vt:lpstr>Calibri</vt:lpstr>
      <vt:lpstr>Times New Roman</vt:lpstr>
      <vt:lpstr>Noto Sans</vt:lpstr>
      <vt:lpstr>Titillium Web</vt:lpstr>
      <vt:lpstr>Arial</vt:lpstr>
      <vt:lpstr>Donalbain template</vt:lpstr>
      <vt:lpstr>   INTERACTIVE ROBOTICS: METAMATERIAL SENSORS</vt:lpstr>
      <vt:lpstr>What Are Metamaterials?</vt:lpstr>
      <vt:lpstr>Motivation: Metamaterial Sensing</vt:lpstr>
      <vt:lpstr>Motivation: Metamaterial Sensing</vt:lpstr>
      <vt:lpstr>Motivation: Metamaterial Sensing</vt:lpstr>
      <vt:lpstr>Metamaterial Light sensor</vt:lpstr>
      <vt:lpstr>Cell Structure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METAMATERIAL SENSORS</dc:title>
  <dc:creator>Fatman Jo</dc:creator>
  <cp:lastModifiedBy>Fatman Jo</cp:lastModifiedBy>
  <cp:revision>34</cp:revision>
  <dcterms:modified xsi:type="dcterms:W3CDTF">2023-03-15T09:10:27Z</dcterms:modified>
</cp:coreProperties>
</file>